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1" r:id="rId2"/>
    <p:sldId id="258" r:id="rId3"/>
    <p:sldId id="260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5" r:id="rId16"/>
    <p:sldId id="294" r:id="rId17"/>
    <p:sldId id="296" r:id="rId18"/>
    <p:sldId id="297" r:id="rId19"/>
    <p:sldId id="298" r:id="rId20"/>
    <p:sldId id="278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  <p:extLst>
    <p:ext uri="{521415D9-36F7-43E2-AB2F-B90AF26B5E84}">
      <p14:sectionLst xmlns:p14="http://schemas.microsoft.com/office/powerpoint/2010/main">
        <p14:section name="默认节" id="{5CAD0BAC-609C-4F3D-8B9E-FA59A2AC7DA1}">
          <p14:sldIdLst>
            <p14:sldId id="281"/>
            <p14:sldId id="258"/>
            <p14:sldId id="260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/>
      <a:tcStyle>
        <a:tcBdr/>
        <a:fill>
          <a:solidFill>
            <a:srgbClr val="E6F5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/>
      <a:tcStyle>
        <a:tcBdr/>
        <a:fill>
          <a:solidFill>
            <a:srgbClr val="F2F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/>
      <a:tcStyle>
        <a:tcBdr/>
        <a:fill>
          <a:solidFill>
            <a:srgbClr val="FCE8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6" autoAdjust="0"/>
    <p:restoredTop sz="96349" autoAdjust="0"/>
  </p:normalViewPr>
  <p:slideViewPr>
    <p:cSldViewPr snapToGrid="0" snapToObjects="1">
      <p:cViewPr varScale="1">
        <p:scale>
          <a:sx n="63" d="100"/>
          <a:sy n="63" d="100"/>
        </p:scale>
        <p:origin x="7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EA7DFF28-3CBD-49FC-9F2C-B473367A78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A64D82D9-3A45-44E0-8AB4-43D520A74713}"/>
              </a:ext>
            </a:extLst>
          </p:cNvPr>
          <p:cNvGrpSpPr/>
          <p:nvPr userDrawn="1"/>
        </p:nvGrpSpPr>
        <p:grpSpPr>
          <a:xfrm>
            <a:off x="8939031" y="-32431"/>
            <a:ext cx="3145240" cy="2130695"/>
            <a:chOff x="0" y="0"/>
            <a:chExt cx="3145239" cy="2130693"/>
          </a:xfrm>
        </p:grpSpPr>
        <p:pic>
          <p:nvPicPr>
            <p:cNvPr id="7" name="Picture 13" descr="Picture 13">
              <a:extLst>
                <a:ext uri="{FF2B5EF4-FFF2-40B4-BE49-F238E27FC236}">
                  <a16:creationId xmlns:a16="http://schemas.microsoft.com/office/drawing/2014/main" id="{30015B96-026F-4298-9334-224F4D3AF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30694" cy="2130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310B41B4-F33E-4F0C-B846-4A6DD80BD19E}"/>
                </a:ext>
              </a:extLst>
            </p:cNvPr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>
                  <a:latin typeface="LiHei Pro Medium"/>
                  <a:ea typeface="LiHei Pro Medium"/>
                  <a:cs typeface="LiHei Pro Medium"/>
                  <a:sym typeface="LiHei Pro Medium"/>
                </a:defRPr>
              </a:lvl1pPr>
            </a:lstStyle>
            <a:p>
              <a:r>
                <a:rPr dirty="0" err="1"/>
                <a:t>学院</a:t>
              </a:r>
              <a:endParaRPr dirty="0"/>
            </a:p>
          </p:txBody>
        </p:sp>
      </p:grp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DCAD4737-D407-4907-A2A1-DC91DEBFE238}"/>
              </a:ext>
            </a:extLst>
          </p:cNvPr>
          <p:cNvSpPr/>
          <p:nvPr userDrawn="1"/>
        </p:nvSpPr>
        <p:spPr>
          <a:xfrm rot="16200000">
            <a:off x="-650724" y="650723"/>
            <a:ext cx="6858001" cy="5556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3394"/>
                </a:moveTo>
                <a:lnTo>
                  <a:pt x="12061" y="21121"/>
                </a:lnTo>
                <a:lnTo>
                  <a:pt x="12055" y="21127"/>
                </a:lnTo>
                <a:lnTo>
                  <a:pt x="12046" y="21133"/>
                </a:lnTo>
                <a:lnTo>
                  <a:pt x="11964" y="21199"/>
                </a:lnTo>
                <a:lnTo>
                  <a:pt x="11921" y="21216"/>
                </a:lnTo>
                <a:lnTo>
                  <a:pt x="11674" y="21382"/>
                </a:lnTo>
                <a:cubicBezTo>
                  <a:pt x="11405" y="21522"/>
                  <a:pt x="11110" y="21600"/>
                  <a:pt x="10800" y="21600"/>
                </a:cubicBezTo>
                <a:cubicBezTo>
                  <a:pt x="10490" y="21600"/>
                  <a:pt x="10195" y="21522"/>
                  <a:pt x="9926" y="21382"/>
                </a:cubicBezTo>
                <a:lnTo>
                  <a:pt x="9679" y="21216"/>
                </a:lnTo>
                <a:lnTo>
                  <a:pt x="9636" y="21199"/>
                </a:lnTo>
                <a:lnTo>
                  <a:pt x="9554" y="21133"/>
                </a:lnTo>
                <a:lnTo>
                  <a:pt x="9545" y="21127"/>
                </a:lnTo>
                <a:lnTo>
                  <a:pt x="9539" y="21121"/>
                </a:lnTo>
                <a:lnTo>
                  <a:pt x="0" y="13394"/>
                </a:lnTo>
                <a:close/>
                <a:moveTo>
                  <a:pt x="21600" y="0"/>
                </a:moveTo>
                <a:lnTo>
                  <a:pt x="21600" y="13394"/>
                </a:lnTo>
                <a:lnTo>
                  <a:pt x="0" y="13394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文本"/>
          <p:cNvSpPr txBox="1">
            <a:spLocks noGrp="1"/>
          </p:cNvSpPr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6" name="Picture Placeholder 14"/>
          <p:cNvSpPr>
            <a:spLocks noGrp="1"/>
          </p:cNvSpPr>
          <p:nvPr>
            <p:ph type="pic" idx="13"/>
          </p:nvPr>
        </p:nvSpPr>
        <p:spPr>
          <a:xfrm>
            <a:off x="0" y="-1"/>
            <a:ext cx="12192001" cy="4800601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rIns="9143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10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09999" y="5367337"/>
            <a:ext cx="10561420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6"/>
          <p:cNvSpPr/>
          <p:nvPr/>
        </p:nvSpPr>
        <p:spPr>
          <a:xfrm>
            <a:off x="631696" y="1081456"/>
            <a:ext cx="6332418" cy="3239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标题文本"/>
          <p:cNvSpPr txBox="1">
            <a:spLocks noGrp="1"/>
          </p:cNvSpPr>
          <p:nvPr>
            <p:ph type="title"/>
          </p:nvPr>
        </p:nvSpPr>
        <p:spPr>
          <a:xfrm>
            <a:off x="850984" y="1238502"/>
            <a:ext cx="5893841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11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53189" y="4443679"/>
            <a:ext cx="5891638" cy="713242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574642" y="1081455"/>
            <a:ext cx="3810002" cy="4075467"/>
          </a:xfrm>
          <a:prstGeom prst="rect">
            <a:avLst/>
          </a:prstGeom>
        </p:spPr>
        <p:txBody>
          <a:bodyPr anchor="t"/>
          <a:lstStyle/>
          <a:p>
            <a:pPr marL="0" lvl="0" indent="0">
              <a:buClrTx/>
              <a:buSzTx/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6"/>
          <p:cNvSpPr/>
          <p:nvPr/>
        </p:nvSpPr>
        <p:spPr>
          <a:xfrm>
            <a:off x="1140883" y="2286585"/>
            <a:ext cx="4895117" cy="2503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标题文本"/>
          <p:cNvSpPr txBox="1">
            <a:spLocks noGrp="1"/>
          </p:cNvSpPr>
          <p:nvPr>
            <p:ph type="title"/>
          </p:nvPr>
        </p:nvSpPr>
        <p:spPr>
          <a:xfrm>
            <a:off x="1357088" y="2435956"/>
            <a:ext cx="4382522" cy="20077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137" name="正文级别 1…"/>
          <p:cNvSpPr txBox="1">
            <a:spLocks noGrp="1"/>
          </p:cNvSpPr>
          <p:nvPr>
            <p:ph type="body" idx="1"/>
          </p:nvPr>
        </p:nvSpPr>
        <p:spPr>
          <a:xfrm>
            <a:off x="809999" y="2184400"/>
            <a:ext cx="10563286" cy="3674399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1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eeform 6"/>
          <p:cNvSpPr/>
          <p:nvPr/>
        </p:nvSpPr>
        <p:spPr>
          <a:xfrm>
            <a:off x="7669651" y="446088"/>
            <a:ext cx="4522350" cy="5414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标题文本"/>
          <p:cNvSpPr txBox="1">
            <a:spLocks noGrp="1"/>
          </p:cNvSpPr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47" name="正文级别 1…"/>
          <p:cNvSpPr txBox="1">
            <a:spLocks noGrp="1"/>
          </p:cNvSpPr>
          <p:nvPr>
            <p:ph type="body" idx="1"/>
          </p:nvPr>
        </p:nvSpPr>
        <p:spPr>
          <a:xfrm>
            <a:off x="810000" y="446089"/>
            <a:ext cx="6611541" cy="5414963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14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23" name="正文级别 1…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2" name="正文级别 1…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51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18712" y="2222287"/>
            <a:ext cx="5185874" cy="3638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14727" y="2174875"/>
            <a:ext cx="5189858" cy="576263"/>
          </a:xfrm>
          <a:prstGeom prst="rect">
            <a:avLst/>
          </a:prstGeom>
        </p:spPr>
        <p:txBody>
          <a:bodyPr anchor="b"/>
          <a:lstStyle>
            <a:lvl1pPr marL="0" indent="0" algn="ctr">
              <a:buClrTx/>
              <a:buSzTx/>
              <a:buNone/>
              <a:defRPr sz="2000"/>
            </a:lvl1pPr>
            <a:lvl2pPr marL="0" indent="457200" algn="ctr">
              <a:buClrTx/>
              <a:buSzTx/>
              <a:buNone/>
              <a:defRPr sz="2000"/>
            </a:lvl2pPr>
            <a:lvl3pPr marL="0" indent="914400" algn="ctr">
              <a:buClrTx/>
              <a:buSzTx/>
              <a:buNone/>
              <a:defRPr sz="2000"/>
            </a:lvl3pPr>
            <a:lvl4pPr marL="0" indent="1371600" algn="ctr">
              <a:buClrTx/>
              <a:buSzTx/>
              <a:buNone/>
              <a:defRPr sz="2000"/>
            </a:lvl4pPr>
            <a:lvl5pPr marL="0" indent="1828800" algn="ctr">
              <a:buClrTx/>
              <a:buSzTx/>
              <a:buNone/>
              <a:defRPr sz="20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7414" y="2174874"/>
            <a:ext cx="5194584" cy="576264"/>
          </a:xfrm>
          <a:prstGeom prst="rect">
            <a:avLst/>
          </a:prstGeom>
        </p:spPr>
        <p:txBody>
          <a:bodyPr anchor="b"/>
          <a:lstStyle/>
          <a:p>
            <a:pPr marL="0" lvl="0" indent="0" algn="ctr">
              <a:buClrTx/>
              <a:buSzTx/>
              <a:buNone/>
              <a:defRPr sz="2000"/>
            </a:pPr>
            <a:r>
              <a:rPr lang="zh-CN" altLang="en-US"/>
              <a:t>编辑母版文本样式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/>
          <p:nvPr/>
        </p:nvSpPr>
        <p:spPr>
          <a:xfrm>
            <a:off x="1073151" y="446087"/>
            <a:ext cx="3547533" cy="1814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" name="标题文本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35" cy="161839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6" name="正文级别 1…"/>
          <p:cNvSpPr txBox="1">
            <a:spLocks noGrp="1"/>
          </p:cNvSpPr>
          <p:nvPr>
            <p:ph type="body" idx="1"/>
          </p:nvPr>
        </p:nvSpPr>
        <p:spPr>
          <a:xfrm>
            <a:off x="4855633" y="446087"/>
            <a:ext cx="6252634" cy="54149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3150" y="2260737"/>
            <a:ext cx="3547535" cy="3600312"/>
          </a:xfrm>
          <a:prstGeom prst="rect">
            <a:avLst/>
          </a:prstGeom>
        </p:spPr>
        <p:txBody>
          <a:bodyPr/>
          <a:lstStyle/>
          <a:p>
            <a:pPr marL="0" lvl="0" indent="0">
              <a:buClrTx/>
              <a:buSzTx/>
              <a:buNone/>
              <a:defRPr sz="1400"/>
            </a:pPr>
            <a:r>
              <a:rPr lang="zh-CN" altLang="en-US" dirty="0"/>
              <a:t>编辑母版文本样式</a:t>
            </a:r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文本"/>
          <p:cNvSpPr txBox="1">
            <a:spLocks noGrp="1"/>
          </p:cNvSpPr>
          <p:nvPr>
            <p:ph type="title"/>
          </p:nvPr>
        </p:nvSpPr>
        <p:spPr>
          <a:xfrm>
            <a:off x="814727" y="727522"/>
            <a:ext cx="4852989" cy="1617164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6" name="Picture Placeholder 11"/>
          <p:cNvSpPr>
            <a:spLocks noGrp="1"/>
          </p:cNvSpPr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rIns="9143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14727" y="2344684"/>
            <a:ext cx="4852989" cy="3516365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609010" y="6080087"/>
            <a:ext cx="315834" cy="326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0" y="-1"/>
            <a:ext cx="12192001" cy="218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16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417637"/>
            <a:ext cx="10972800" cy="4891088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3FAC0617-FED1-41A4-A4A2-470812E5D147}"/>
              </a:ext>
            </a:extLst>
          </p:cNvPr>
          <p:cNvGrpSpPr/>
          <p:nvPr userDrawn="1"/>
        </p:nvGrpSpPr>
        <p:grpSpPr>
          <a:xfrm>
            <a:off x="8939031" y="-32431"/>
            <a:ext cx="3145240" cy="2130695"/>
            <a:chOff x="0" y="0"/>
            <a:chExt cx="3145239" cy="2130693"/>
          </a:xfrm>
        </p:grpSpPr>
        <p:pic>
          <p:nvPicPr>
            <p:cNvPr id="7" name="Picture 13" descr="Picture 13">
              <a:extLst>
                <a:ext uri="{FF2B5EF4-FFF2-40B4-BE49-F238E27FC236}">
                  <a16:creationId xmlns:a16="http://schemas.microsoft.com/office/drawing/2014/main" id="{30418BDC-341F-46CB-8414-1BF94B007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0"/>
              <a:ext cx="2130694" cy="2130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890D228-7334-45A0-B8E4-47D05F53D34B}"/>
                </a:ext>
              </a:extLst>
            </p:cNvPr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>
                  <a:latin typeface="LiHei Pro Medium"/>
                  <a:ea typeface="LiHei Pro Medium"/>
                  <a:cs typeface="LiHei Pro Medium"/>
                  <a:sym typeface="LiHei Pro Medium"/>
                </a:defRPr>
              </a:lvl1pPr>
            </a:lstStyle>
            <a:p>
              <a:r>
                <a:t>学院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3429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宋体" panose="02010600030101010101" pitchFamily="2" charset="-122"/>
          <a:ea typeface="宋体" panose="02010600030101010101" pitchFamily="2" charset="-122"/>
          <a:cs typeface="+mn-cs"/>
          <a:sym typeface="Century Gothic"/>
        </a:defRPr>
      </a:lvl1pPr>
      <a:lvl2pPr marL="778668" marR="0" indent="-321468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宋体" panose="02010600030101010101" pitchFamily="2" charset="-122"/>
          <a:ea typeface="宋体" panose="02010600030101010101" pitchFamily="2" charset="-122"/>
          <a:cs typeface="+mn-cs"/>
          <a:sym typeface="Century Gothic"/>
        </a:defRPr>
      </a:lvl2pPr>
      <a:lvl3pPr marL="1208314" marR="0" indent="-293914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宋体" panose="02010600030101010101" pitchFamily="2" charset="-122"/>
          <a:ea typeface="宋体" panose="02010600030101010101" pitchFamily="2" charset="-122"/>
          <a:cs typeface="+mn-cs"/>
          <a:sym typeface="Century Gothic"/>
        </a:defRPr>
      </a:lvl3pPr>
      <a:lvl4pPr marL="17145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宋体" panose="02010600030101010101" pitchFamily="2" charset="-122"/>
          <a:ea typeface="宋体" panose="02010600030101010101" pitchFamily="2" charset="-122"/>
          <a:cs typeface="+mn-cs"/>
          <a:sym typeface="Century Gothic"/>
        </a:defRPr>
      </a:lvl4pPr>
      <a:lvl5pPr marL="21717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宋体" panose="02010600030101010101" pitchFamily="2" charset="-122"/>
          <a:ea typeface="宋体" panose="02010600030101010101" pitchFamily="2" charset="-122"/>
          <a:cs typeface="+mn-cs"/>
          <a:sym typeface="Century Gothic"/>
        </a:defRPr>
      </a:lvl5pPr>
      <a:lvl6pPr marL="25143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29143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3143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7143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3E3A-1948-4EA8-91EF-294AB7FF414B}"/>
              </a:ext>
            </a:extLst>
          </p:cNvPr>
          <p:cNvSpPr txBox="1">
            <a:spLocks/>
          </p:cNvSpPr>
          <p:nvPr/>
        </p:nvSpPr>
        <p:spPr>
          <a:xfrm>
            <a:off x="5943600" y="1920263"/>
            <a:ext cx="5802666" cy="4792167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2pPr>
            <a:lvl3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3pPr>
            <a:lvl4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4pPr>
            <a:lvl5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5pPr>
            <a:lvl6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zh-CN" altLang="zh-CN" sz="4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主要深度学习方法简介及代码演示（1）：前馈神经网络</a:t>
            </a:r>
            <a:endParaRPr lang="en-US" altLang="zh-CN" sz="48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spcAft>
                <a:spcPts val="600"/>
              </a:spcAft>
            </a:pPr>
            <a:r>
              <a:rPr lang="zh-CN" altLang="zh-CN" sz="4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卷积神经网络</a:t>
            </a:r>
            <a:endParaRPr lang="en-US" sz="4800" cap="all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09772-8097-4300-AB00-5309FD380B49}"/>
              </a:ext>
            </a:extLst>
          </p:cNvPr>
          <p:cNvSpPr txBox="1">
            <a:spLocks/>
          </p:cNvSpPr>
          <p:nvPr/>
        </p:nvSpPr>
        <p:spPr>
          <a:xfrm>
            <a:off x="521244" y="3997966"/>
            <a:ext cx="3716504" cy="1613190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pPr marL="0" indent="0" algn="ctr">
              <a:lnSpc>
                <a:spcPct val="80000"/>
              </a:lnSpc>
              <a:buNone/>
              <a:defRPr sz="19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zh-CN" altLang="en-US" sz="1900" b="1" dirty="0">
                <a:latin typeface="Times New Roman"/>
                <a:ea typeface="Times New Roman"/>
                <a:cs typeface="Times New Roman"/>
                <a:sym typeface="Times New Roman"/>
              </a:rPr>
              <a:t>主讲人</a:t>
            </a:r>
            <a:r>
              <a:rPr lang="zh-CN" altLang="en-US" sz="1900" dirty="0">
                <a:latin typeface="LiHei Pro Medium"/>
                <a:ea typeface="LiHei Pro Medium"/>
                <a:cs typeface="LiHei Pro Medium"/>
                <a:sym typeface="LiHei Pro Medium"/>
              </a:rPr>
              <a:t>：</a:t>
            </a:r>
            <a:endParaRPr lang="zh-CN" altLang="en-US" sz="2800" b="1" dirty="0">
              <a:latin typeface="LiHei Pro Medium"/>
              <a:ea typeface="LiHei Pro Medium"/>
              <a:cs typeface="LiHei Pro Medium"/>
              <a:sym typeface="LiHei Pro Medium"/>
            </a:endParaRPr>
          </a:p>
          <a:p>
            <a:pPr marL="0" indent="0" algn="ctr">
              <a:lnSpc>
                <a:spcPct val="80000"/>
              </a:lnSpc>
              <a:spcBef>
                <a:spcPts val="1000"/>
              </a:spcBef>
              <a:buNone/>
              <a:defRPr sz="4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zh-CN" altLang="en-US" sz="4400" b="1" dirty="0">
                <a:latin typeface="Times New Roman"/>
                <a:ea typeface="Times New Roman"/>
                <a:cs typeface="Times New Roman"/>
                <a:sym typeface="Times New Roman"/>
              </a:rPr>
              <a:t>张铎博士</a:t>
            </a:r>
            <a:endParaRPr lang="en-US" sz="44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2393ABF-DE89-48F8-9154-8248D162E914}"/>
              </a:ext>
            </a:extLst>
          </p:cNvPr>
          <p:cNvSpPr txBox="1"/>
          <p:nvPr/>
        </p:nvSpPr>
        <p:spPr>
          <a:xfrm>
            <a:off x="5247398" y="1920263"/>
            <a:ext cx="665823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LiHei Pro Medium"/>
                <a:ea typeface="LiHei Pro Medium"/>
                <a:cs typeface="LiHei Pro Medium"/>
                <a:sym typeface="LiHei Pro Medium"/>
              </a:defRPr>
            </a:pPr>
            <a:r>
              <a:rPr lang="zh-CN" altLang="en-US" sz="3600" dirty="0">
                <a:solidFill>
                  <a:srgbClr val="FFFFFF"/>
                </a:solidFill>
                <a:latin typeface="LiHei Pro Medium"/>
              </a:rPr>
              <a:t>面向水行业的机器学习第五节</a:t>
            </a:r>
            <a:r>
              <a:rPr sz="3600" dirty="0">
                <a:solidFill>
                  <a:srgbClr val="FFFFFF"/>
                </a:solidFill>
                <a:latin typeface="LiHei Pro Medium"/>
              </a:rPr>
              <a:t>----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2AA57-5614-4655-8463-3FAB51EA3B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492"/>
          <a:stretch/>
        </p:blipFill>
        <p:spPr>
          <a:xfrm>
            <a:off x="779854" y="485625"/>
            <a:ext cx="3516929" cy="354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3743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EC3DC-4935-48B9-9A52-9B5988DCF147}"/>
              </a:ext>
            </a:extLst>
          </p:cNvPr>
          <p:cNvSpPr txBox="1">
            <a:spLocks/>
          </p:cNvSpPr>
          <p:nvPr/>
        </p:nvSpPr>
        <p:spPr>
          <a:xfrm>
            <a:off x="506722" y="492012"/>
            <a:ext cx="4911826" cy="2017212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j-lt"/>
                <a:ea typeface="+mn-ea"/>
                <a:cs typeface="+mn-cs"/>
                <a:sym typeface="Century Gothic"/>
              </a:defRPr>
            </a:lvl1pPr>
            <a:lvl2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2pPr>
            <a:lvl3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3pPr>
            <a:lvl4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4pPr>
            <a:lvl5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5pPr>
            <a:lvl6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br>
              <a:rPr lang="en-US" altLang="zh-CN"/>
            </a:br>
            <a:br>
              <a:rPr lang="en-US" altLang="zh-CN"/>
            </a:b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3AC4B3-552D-4338-AEA9-F4DCAE425A1F}"/>
              </a:ext>
            </a:extLst>
          </p:cNvPr>
          <p:cNvCxnSpPr>
            <a:cxnSpLocks/>
          </p:cNvCxnSpPr>
          <p:nvPr/>
        </p:nvCxnSpPr>
        <p:spPr>
          <a:xfrm>
            <a:off x="3984842" y="1061492"/>
            <a:ext cx="2438400" cy="880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C1E530-F6D5-468C-A1D4-B931FD4EF3FA}"/>
              </a:ext>
            </a:extLst>
          </p:cNvPr>
          <p:cNvCxnSpPr>
            <a:cxnSpLocks/>
          </p:cNvCxnSpPr>
          <p:nvPr/>
        </p:nvCxnSpPr>
        <p:spPr>
          <a:xfrm flipV="1">
            <a:off x="3984842" y="506720"/>
            <a:ext cx="4429125" cy="55477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6715-4825-4EFD-92F6-E289596DADEC}"/>
              </a:ext>
            </a:extLst>
          </p:cNvPr>
          <p:cNvCxnSpPr>
            <a:cxnSpLocks/>
          </p:cNvCxnSpPr>
          <p:nvPr/>
        </p:nvCxnSpPr>
        <p:spPr>
          <a:xfrm>
            <a:off x="3984842" y="1061492"/>
            <a:ext cx="3657600" cy="8185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E534C7-D6C4-46D1-B507-939840689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5" t="20133" r="38650" b="6267"/>
          <a:stretch/>
        </p:blipFill>
        <p:spPr>
          <a:xfrm>
            <a:off x="141063" y="102404"/>
            <a:ext cx="5691070" cy="5961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CEFC276-D932-4350-B8C8-DE2361EDA83A}"/>
                  </a:ext>
                </a:extLst>
              </p:cNvPr>
              <p:cNvSpPr/>
              <p:nvPr/>
            </p:nvSpPr>
            <p:spPr>
              <a:xfrm>
                <a:off x="7151955" y="2010530"/>
                <a:ext cx="252402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CN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CEFC276-D932-4350-B8C8-DE2361EDA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955" y="2010530"/>
                <a:ext cx="2524024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65E2E8-6E03-4092-B2B6-48969E1B234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3213317" y="1451100"/>
            <a:ext cx="3938638" cy="983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324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69DD69-6DA4-4CE0-B381-4C0FD6A73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5" t="21333" r="46975" b="6800"/>
          <a:stretch/>
        </p:blipFill>
        <p:spPr>
          <a:xfrm>
            <a:off x="580236" y="125761"/>
            <a:ext cx="4730535" cy="607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973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3EF182-497C-4A64-B72A-863C5A65B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5" t="19733" r="38350" b="4000"/>
          <a:stretch/>
        </p:blipFill>
        <p:spPr>
          <a:xfrm>
            <a:off x="269349" y="130233"/>
            <a:ext cx="5603131" cy="6013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384E0-9776-4FD2-9D0A-E0C5B7868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0" t="50000" r="55075" b="26667"/>
          <a:stretch/>
        </p:blipFill>
        <p:spPr>
          <a:xfrm>
            <a:off x="6251112" y="1876072"/>
            <a:ext cx="5102688" cy="292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713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F8DC2-1690-493C-A7F1-41BBC089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FF"/>
                </a:solidFill>
              </a:rPr>
              <a:t>更多的图像数据</a:t>
            </a:r>
            <a:endParaRPr lang="zh-CN" alt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E69E4-2B8D-4269-93D1-2700897E52E7}"/>
              </a:ext>
            </a:extLst>
          </p:cNvPr>
          <p:cNvSpPr txBox="1">
            <a:spLocks/>
          </p:cNvSpPr>
          <p:nvPr/>
        </p:nvSpPr>
        <p:spPr>
          <a:xfrm>
            <a:off x="322006" y="2474260"/>
            <a:ext cx="3607930" cy="3677158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r>
              <a:rPr lang="zh-CN" altLang="en-US" sz="2000" dirty="0"/>
              <a:t>污水中微塑料颗粒的分类</a:t>
            </a:r>
            <a:endParaRPr lang="en-US" altLang="zh-CN" sz="2000" dirty="0"/>
          </a:p>
          <a:p>
            <a:r>
              <a:rPr lang="zh-CN" altLang="en-US" sz="2000" dirty="0"/>
              <a:t>气象卫星图片的处理</a:t>
            </a:r>
            <a:endParaRPr lang="en-US" altLang="zh-CN" sz="2000" dirty="0"/>
          </a:p>
          <a:p>
            <a:r>
              <a:rPr lang="zh-CN" altLang="en-US" sz="2000" dirty="0"/>
              <a:t>无人机图片的处理</a:t>
            </a:r>
            <a:endParaRPr lang="en-US" altLang="zh-CN" sz="2000" dirty="0"/>
          </a:p>
          <a:p>
            <a:r>
              <a:rPr lang="zh-CN" altLang="en-US" sz="2000" dirty="0"/>
              <a:t>絮凝过程的控制优化</a:t>
            </a:r>
            <a:endParaRPr lang="en-US" altLang="zh-CN" sz="2000" dirty="0"/>
          </a:p>
          <a:p>
            <a:r>
              <a:rPr lang="zh-CN" altLang="en-US" sz="2000" dirty="0"/>
              <a:t>膜表面结垢的控制优化</a:t>
            </a:r>
            <a:endParaRPr lang="en-US" sz="2000" dirty="0"/>
          </a:p>
        </p:txBody>
      </p:sp>
      <p:pic>
        <p:nvPicPr>
          <p:cNvPr id="14" name="Picture 2" descr="âCNN water deep learningâçå¾çæç´¢ç»æ">
            <a:extLst>
              <a:ext uri="{FF2B5EF4-FFF2-40B4-BE49-F238E27FC236}">
                <a16:creationId xmlns:a16="http://schemas.microsoft.com/office/drawing/2014/main" id="{3934DC08-81A2-42CF-8F42-E57BAA806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799" y="2867561"/>
            <a:ext cx="4150048" cy="176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526A3A-910B-4647-9CF2-7F3F37AFA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t="32127" r="19500" b="16699"/>
          <a:stretch/>
        </p:blipFill>
        <p:spPr>
          <a:xfrm>
            <a:off x="3690430" y="3714454"/>
            <a:ext cx="4131754" cy="2530513"/>
          </a:xfrm>
          <a:prstGeom prst="rect">
            <a:avLst/>
          </a:prstGeom>
        </p:spPr>
      </p:pic>
      <p:pic>
        <p:nvPicPr>
          <p:cNvPr id="16" name="Picture 15" descr="âmembrane fouling imageâçå¾çæç´¢ç»æ">
            <a:extLst>
              <a:ext uri="{FF2B5EF4-FFF2-40B4-BE49-F238E27FC236}">
                <a16:creationId xmlns:a16="http://schemas.microsoft.com/office/drawing/2014/main" id="{91D0F72B-7AB9-4358-A5DD-A11E9415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3712" y="4633211"/>
            <a:ext cx="4092901" cy="15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6268FF-A543-4E38-99B8-572693AEB5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37" t="21945" r="32031" b="52532"/>
          <a:stretch/>
        </p:blipFill>
        <p:spPr>
          <a:xfrm>
            <a:off x="3681787" y="2283260"/>
            <a:ext cx="4149040" cy="1351971"/>
          </a:xfrm>
          <a:prstGeom prst="rect">
            <a:avLst/>
          </a:prstGeom>
        </p:spPr>
      </p:pic>
      <p:pic>
        <p:nvPicPr>
          <p:cNvPr id="18" name="Picture 2" descr="âUse of a convolutional neural network for the classification of microbeads in urban wastewaterâçå¾çæç´¢ç»æ">
            <a:extLst>
              <a:ext uri="{FF2B5EF4-FFF2-40B4-BE49-F238E27FC236}">
                <a16:creationId xmlns:a16="http://schemas.microsoft.com/office/drawing/2014/main" id="{0695834F-3E5F-45FA-9AA3-BBDACFBF7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1788" y="98046"/>
            <a:ext cx="4149039" cy="231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âCNN deep learning satellite weatherâçå¾çæç´¢ç»æ">
            <a:extLst>
              <a:ext uri="{FF2B5EF4-FFF2-40B4-BE49-F238E27FC236}">
                <a16:creationId xmlns:a16="http://schemas.microsoft.com/office/drawing/2014/main" id="{F311D639-EE88-4A3C-A425-5D3D3345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799" y="98046"/>
            <a:ext cx="3848247" cy="274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973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7F7A-8E96-4FB6-A87F-6F23D12C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51" y="256163"/>
            <a:ext cx="10572000" cy="970450"/>
          </a:xfrm>
        </p:spPr>
        <p:txBody>
          <a:bodyPr/>
          <a:lstStyle/>
          <a:p>
            <a:r>
              <a:rPr lang="zh-CN" altLang="en-US" dirty="0"/>
              <a:t>卷积神经网络</a:t>
            </a:r>
            <a:endParaRPr lang="en-US" dirty="0"/>
          </a:p>
        </p:txBody>
      </p:sp>
      <p:pic>
        <p:nvPicPr>
          <p:cNvPr id="9" name="Picture 32" descr="âcnn filter gifâçå¾çæç´¢ç»æ">
            <a:extLst>
              <a:ext uri="{FF2B5EF4-FFF2-40B4-BE49-F238E27FC236}">
                <a16:creationId xmlns:a16="http://schemas.microsoft.com/office/drawing/2014/main" id="{3A4E5CF8-06F1-4DB6-AAAD-0DBCF0ADCC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51" y="3150842"/>
            <a:ext cx="3151489" cy="31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2A8E19-41AE-4430-8FCA-BBE344E70E88}"/>
              </a:ext>
            </a:extLst>
          </p:cNvPr>
          <p:cNvSpPr/>
          <p:nvPr/>
        </p:nvSpPr>
        <p:spPr>
          <a:xfrm>
            <a:off x="283336" y="2710008"/>
            <a:ext cx="5525684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  <a:defRPr/>
            </a:pP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计算机眼中的汽车：由长度、宽度、深度（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R,G,B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颜色）组成的矩阵</a:t>
            </a:r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  <a:defRPr/>
            </a:pP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卷积：利用过滤器（如设定权重的卷积核）来扫描图像</a:t>
            </a:r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  <a:defRPr/>
            </a:pP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图像随着深度增加而变小</a:t>
            </a:r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  <a:defRPr/>
            </a:pP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提取特征，减少参数</a:t>
            </a:r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2D09521-0232-4197-BC43-46AB2B05E6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35" y="256163"/>
            <a:ext cx="7991475" cy="2491965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pic>
        <p:nvPicPr>
          <p:cNvPr id="12" name="Picture 2" descr="âconvolution gif multiâçå¾çæç´¢ç»æ">
            <a:extLst>
              <a:ext uri="{FF2B5EF4-FFF2-40B4-BE49-F238E27FC236}">
                <a16:creationId xmlns:a16="http://schemas.microsoft.com/office/drawing/2014/main" id="{6B8606FF-F8E8-445C-8E46-C81FC3C6EA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40" y="3253873"/>
            <a:ext cx="52482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9701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id="{87A2D3F0-CC30-41C4-BDA1-134F0DAD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72" y="2413770"/>
            <a:ext cx="6975998" cy="3794943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pic>
        <p:nvPicPr>
          <p:cNvPr id="18" name="Picture 4" descr="âCNN deepâçå¾çæç´¢ç»æ">
            <a:extLst>
              <a:ext uri="{FF2B5EF4-FFF2-40B4-BE49-F238E27FC236}">
                <a16:creationId xmlns:a16="http://schemas.microsoft.com/office/drawing/2014/main" id="{D8EA058C-5729-4EAA-9A8F-FF202B7C4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72" y="365125"/>
            <a:ext cx="6834750" cy="204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24840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853CEF-09FC-4CC3-B2A4-E858F301B3B0}"/>
              </a:ext>
            </a:extLst>
          </p:cNvPr>
          <p:cNvSpPr txBox="1">
            <a:spLocks/>
          </p:cNvSpPr>
          <p:nvPr/>
        </p:nvSpPr>
        <p:spPr>
          <a:xfrm>
            <a:off x="6631556" y="1284712"/>
            <a:ext cx="4946551" cy="4351338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r>
              <a:rPr lang="zh-CN" altLang="en-US" dirty="0"/>
              <a:t>此处</a:t>
            </a:r>
            <a:r>
              <a:rPr lang="en-US" altLang="zh-CN" dirty="0" err="1"/>
              <a:t>input_shape</a:t>
            </a:r>
            <a:r>
              <a:rPr lang="zh-CN" altLang="en-US" dirty="0"/>
              <a:t>为</a:t>
            </a:r>
            <a:r>
              <a:rPr lang="en-US" altLang="zh-CN" dirty="0"/>
              <a:t>28</a:t>
            </a:r>
            <a:r>
              <a:rPr lang="zh-CN" altLang="en-US" dirty="0"/>
              <a:t>（高度），</a:t>
            </a:r>
            <a:r>
              <a:rPr lang="en-US" altLang="zh-CN" dirty="0"/>
              <a:t>28</a:t>
            </a:r>
            <a:r>
              <a:rPr lang="zh-CN" altLang="en-US" dirty="0"/>
              <a:t>（宽度），</a:t>
            </a:r>
            <a:r>
              <a:rPr lang="en-US" altLang="zh-CN" dirty="0"/>
              <a:t>1</a:t>
            </a:r>
            <a:r>
              <a:rPr lang="zh-CN" altLang="en-US" dirty="0"/>
              <a:t>（深度，黑白图片为</a:t>
            </a:r>
            <a:r>
              <a:rPr lang="en-US" altLang="zh-CN" dirty="0"/>
              <a:t>1</a:t>
            </a:r>
            <a:r>
              <a:rPr lang="zh-CN" altLang="en-US" dirty="0"/>
              <a:t>，彩色图片为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EACD9-71F9-4EF4-BAD5-42D688C1D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0" t="26620" r="50575" b="23867"/>
          <a:stretch/>
        </p:blipFill>
        <p:spPr>
          <a:xfrm>
            <a:off x="429185" y="218814"/>
            <a:ext cx="5983935" cy="59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3157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214300-9D85-4A68-AFCC-5DF02A9A0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5" t="29200" r="45100" b="9931"/>
          <a:stretch/>
        </p:blipFill>
        <p:spPr>
          <a:xfrm>
            <a:off x="822169" y="312926"/>
            <a:ext cx="5519517" cy="5662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B6D1B1-F774-4A4C-BFFB-3784BB9E5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67" y="428836"/>
            <a:ext cx="5045773" cy="1831685"/>
          </a:xfrm>
          <a:prstGeom prst="rect">
            <a:avLst/>
          </a:prstGeom>
        </p:spPr>
      </p:pic>
      <p:pic>
        <p:nvPicPr>
          <p:cNvPr id="9" name="Picture 2" descr="âCNN shape equationâçå¾çæç´¢ç»æ">
            <a:extLst>
              <a:ext uri="{FF2B5EF4-FFF2-40B4-BE49-F238E27FC236}">
                <a16:creationId xmlns:a16="http://schemas.microsoft.com/office/drawing/2014/main" id="{1C4FAFF7-EAEA-45CF-A15F-4D066A2F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169" y="2762416"/>
            <a:ext cx="4007640" cy="278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652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3663B8-A14D-48F1-A947-2339FEA22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50" t="20133" r="29275" b="18667"/>
          <a:stretch/>
        </p:blipFill>
        <p:spPr>
          <a:xfrm>
            <a:off x="160552" y="1382874"/>
            <a:ext cx="6928834" cy="481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9F4CF1-0D7F-42AF-AC62-B268327C3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0" t="53067" r="40375" b="19733"/>
          <a:stretch/>
        </p:blipFill>
        <p:spPr>
          <a:xfrm>
            <a:off x="7089387" y="1479526"/>
            <a:ext cx="4858817" cy="197057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04880F-3955-4660-85A7-67F9572638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7531" r="21391" b="7567"/>
          <a:stretch/>
        </p:blipFill>
        <p:spPr>
          <a:xfrm>
            <a:off x="7089388" y="3450100"/>
            <a:ext cx="4858816" cy="27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363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65A232-EF5D-4746-A4C3-507E61FA7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00" t="22666" r="39700" b="6400"/>
          <a:stretch/>
        </p:blipFill>
        <p:spPr>
          <a:xfrm>
            <a:off x="1858420" y="0"/>
            <a:ext cx="5834759" cy="60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484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entury Gothic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主要课程</a:t>
            </a:r>
            <a:endParaRPr dirty="0"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CAFBD919-0EF5-491C-97FE-3CBD843F1A37}"/>
              </a:ext>
            </a:extLst>
          </p:cNvPr>
          <p:cNvSpPr txBox="1"/>
          <p:nvPr/>
        </p:nvSpPr>
        <p:spPr>
          <a:xfrm>
            <a:off x="12445139" y="709749"/>
            <a:ext cx="2433234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节课程，将相应课程标题标黄。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例如：第二节课程</a:t>
            </a:r>
            <a:r>
              <a:rPr lang="en-US" altLang="zh-CN" dirty="0"/>
              <a:t>PPT</a:t>
            </a:r>
            <a:r>
              <a:rPr lang="zh-CN" altLang="en-US" dirty="0"/>
              <a:t>，将“第二节：</a:t>
            </a:r>
            <a:r>
              <a:rPr lang="en-US" altLang="zh-CN" dirty="0"/>
              <a:t>XXX</a:t>
            </a:r>
            <a:r>
              <a:rPr lang="zh-CN" altLang="en-US" dirty="0"/>
              <a:t>”选中后标黄色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grpSp>
        <p:nvGrpSpPr>
          <p:cNvPr id="19" name="Google Shape;112;p5">
            <a:extLst>
              <a:ext uri="{FF2B5EF4-FFF2-40B4-BE49-F238E27FC236}">
                <a16:creationId xmlns:a16="http://schemas.microsoft.com/office/drawing/2014/main" id="{5FDE26EC-3FF6-4A5C-9C8D-033FD2F798EE}"/>
              </a:ext>
            </a:extLst>
          </p:cNvPr>
          <p:cNvGrpSpPr/>
          <p:nvPr/>
        </p:nvGrpSpPr>
        <p:grpSpPr>
          <a:xfrm>
            <a:off x="528988" y="2360826"/>
            <a:ext cx="11134022" cy="3717367"/>
            <a:chOff x="0" y="0"/>
            <a:chExt cx="11134019" cy="3717365"/>
          </a:xfrm>
        </p:grpSpPr>
        <p:cxnSp>
          <p:nvCxnSpPr>
            <p:cNvPr id="20" name="Google Shape;113;p5">
              <a:extLst>
                <a:ext uri="{FF2B5EF4-FFF2-40B4-BE49-F238E27FC236}">
                  <a16:creationId xmlns:a16="http://schemas.microsoft.com/office/drawing/2014/main" id="{85B41136-9C9A-4843-9BD2-7DB9A1ADF451}"/>
                </a:ext>
              </a:extLst>
            </p:cNvPr>
            <p:cNvCxnSpPr/>
            <p:nvPr/>
          </p:nvCxnSpPr>
          <p:spPr>
            <a:xfrm>
              <a:off x="0" y="0"/>
              <a:ext cx="11134019" cy="0"/>
            </a:xfrm>
            <a:prstGeom prst="straightConnector1">
              <a:avLst/>
            </a:prstGeom>
            <a:solidFill>
              <a:schemeClr val="accent2"/>
            </a:solidFill>
            <a:ln w="15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" name="Google Shape;114;p5">
              <a:extLst>
                <a:ext uri="{FF2B5EF4-FFF2-40B4-BE49-F238E27FC236}">
                  <a16:creationId xmlns:a16="http://schemas.microsoft.com/office/drawing/2014/main" id="{CA7F649C-B498-42C4-BD6E-FA047CAB6A83}"/>
                </a:ext>
              </a:extLst>
            </p:cNvPr>
            <p:cNvSpPr txBox="1"/>
            <p:nvPr/>
          </p:nvSpPr>
          <p:spPr>
            <a:xfrm>
              <a:off x="0" y="48126"/>
              <a:ext cx="11134019" cy="88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第一节：主要机器学习技术简介</a:t>
              </a:r>
              <a:endParaRPr dirty="0">
                <a:solidFill>
                  <a:srgbClr val="FFFFFF"/>
                </a:solidFill>
              </a:endParaRPr>
            </a:p>
            <a:p>
              <a:pPr marL="342900" marR="0" lvl="0" indent="-196850" algn="l" rtl="0">
                <a:lnSpc>
                  <a:spcPct val="9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Century Gothic"/>
                <a:buNone/>
              </a:pPr>
              <a:endParaRPr sz="2300" b="1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3" name="Google Shape;115;p5">
              <a:extLst>
                <a:ext uri="{FF2B5EF4-FFF2-40B4-BE49-F238E27FC236}">
                  <a16:creationId xmlns:a16="http://schemas.microsoft.com/office/drawing/2014/main" id="{32123334-A629-4ECE-B03F-7E516D18D295}"/>
                </a:ext>
              </a:extLst>
            </p:cNvPr>
            <p:cNvCxnSpPr/>
            <p:nvPr/>
          </p:nvCxnSpPr>
          <p:spPr>
            <a:xfrm>
              <a:off x="0" y="535890"/>
              <a:ext cx="11134019" cy="1"/>
            </a:xfrm>
            <a:prstGeom prst="straightConnector1">
              <a:avLst/>
            </a:prstGeom>
            <a:solidFill>
              <a:schemeClr val="accent3"/>
            </a:solidFill>
            <a:ln w="158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" name="Google Shape;116;p5">
              <a:extLst>
                <a:ext uri="{FF2B5EF4-FFF2-40B4-BE49-F238E27FC236}">
                  <a16:creationId xmlns:a16="http://schemas.microsoft.com/office/drawing/2014/main" id="{4AE5B5E4-837E-4E4E-B147-FD3F6050FDC9}"/>
                </a:ext>
              </a:extLst>
            </p:cNvPr>
            <p:cNvSpPr txBox="1"/>
            <p:nvPr/>
          </p:nvSpPr>
          <p:spPr>
            <a:xfrm>
              <a:off x="0" y="567974"/>
              <a:ext cx="11134019" cy="453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第二节：常用机器学习/深度学习软件包简介及代码展示</a:t>
              </a:r>
              <a:endPara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" name="Google Shape;117;p5">
              <a:extLst>
                <a:ext uri="{FF2B5EF4-FFF2-40B4-BE49-F238E27FC236}">
                  <a16:creationId xmlns:a16="http://schemas.microsoft.com/office/drawing/2014/main" id="{E7A6362F-3E31-4605-BA48-E27ABDB8834B}"/>
                </a:ext>
              </a:extLst>
            </p:cNvPr>
            <p:cNvCxnSpPr/>
            <p:nvPr/>
          </p:nvCxnSpPr>
          <p:spPr>
            <a:xfrm>
              <a:off x="0" y="1071780"/>
              <a:ext cx="11134019" cy="1"/>
            </a:xfrm>
            <a:prstGeom prst="straightConnector1">
              <a:avLst/>
            </a:prstGeom>
            <a:solidFill>
              <a:schemeClr val="accent4"/>
            </a:solidFill>
            <a:ln w="158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118;p5">
              <a:extLst>
                <a:ext uri="{FF2B5EF4-FFF2-40B4-BE49-F238E27FC236}">
                  <a16:creationId xmlns:a16="http://schemas.microsoft.com/office/drawing/2014/main" id="{FDE48D7F-801B-4AD7-9A91-76BD9F3FD37C}"/>
                </a:ext>
              </a:extLst>
            </p:cNvPr>
            <p:cNvSpPr txBox="1"/>
            <p:nvPr/>
          </p:nvSpPr>
          <p:spPr>
            <a:xfrm>
              <a:off x="0" y="1071780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第三节：主要机器学习方法简介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（1）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：分类算法</a:t>
              </a:r>
              <a:endPara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" name="Google Shape;119;p5">
              <a:extLst>
                <a:ext uri="{FF2B5EF4-FFF2-40B4-BE49-F238E27FC236}">
                  <a16:creationId xmlns:a16="http://schemas.microsoft.com/office/drawing/2014/main" id="{190D795B-473C-49B8-9A12-C831E9FE3803}"/>
                </a:ext>
              </a:extLst>
            </p:cNvPr>
            <p:cNvCxnSpPr/>
            <p:nvPr/>
          </p:nvCxnSpPr>
          <p:spPr>
            <a:xfrm>
              <a:off x="0" y="1607669"/>
              <a:ext cx="11134019" cy="1"/>
            </a:xfrm>
            <a:prstGeom prst="straightConnector1">
              <a:avLst/>
            </a:prstGeom>
            <a:solidFill>
              <a:schemeClr val="accent5"/>
            </a:solidFill>
            <a:ln w="15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" name="Google Shape;120;p5">
              <a:extLst>
                <a:ext uri="{FF2B5EF4-FFF2-40B4-BE49-F238E27FC236}">
                  <a16:creationId xmlns:a16="http://schemas.microsoft.com/office/drawing/2014/main" id="{0AF22F37-A28D-405B-B4CC-0F600D66E866}"/>
                </a:ext>
              </a:extLst>
            </p:cNvPr>
            <p:cNvSpPr txBox="1"/>
            <p:nvPr/>
          </p:nvSpPr>
          <p:spPr>
            <a:xfrm>
              <a:off x="0" y="1607669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第四节：主要机器学习方法简介</a:t>
              </a:r>
              <a:r>
                <a:rPr lang="zh-CN" sz="20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（2）</a:t>
              </a:r>
              <a:r>
                <a:rPr lang="zh-CN" sz="20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：回归，聚类，降维</a:t>
              </a:r>
              <a:endParaRPr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" name="Google Shape;121;p5">
              <a:extLst>
                <a:ext uri="{FF2B5EF4-FFF2-40B4-BE49-F238E27FC236}">
                  <a16:creationId xmlns:a16="http://schemas.microsoft.com/office/drawing/2014/main" id="{D96C4D30-4436-4826-BB8F-2B8933D6E32B}"/>
                </a:ext>
              </a:extLst>
            </p:cNvPr>
            <p:cNvCxnSpPr/>
            <p:nvPr/>
          </p:nvCxnSpPr>
          <p:spPr>
            <a:xfrm>
              <a:off x="0" y="2143560"/>
              <a:ext cx="11134019" cy="1"/>
            </a:xfrm>
            <a:prstGeom prst="straightConnector1">
              <a:avLst/>
            </a:prstGeom>
            <a:solidFill>
              <a:schemeClr val="accent6"/>
            </a:solidFill>
            <a:ln w="158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122;p5">
              <a:extLst>
                <a:ext uri="{FF2B5EF4-FFF2-40B4-BE49-F238E27FC236}">
                  <a16:creationId xmlns:a16="http://schemas.microsoft.com/office/drawing/2014/main" id="{7A769589-8B90-4656-B1EA-4DEC9F3307ED}"/>
                </a:ext>
              </a:extLst>
            </p:cNvPr>
            <p:cNvSpPr txBox="1"/>
            <p:nvPr/>
          </p:nvSpPr>
          <p:spPr>
            <a:xfrm>
              <a:off x="0" y="2159602"/>
              <a:ext cx="11134019" cy="546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 dirty="0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第五节：主要深度学习方法简介</a:t>
              </a:r>
              <a:r>
                <a:rPr lang="zh-CN" sz="2000" b="1" dirty="0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 dirty="0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（1）</a:t>
              </a:r>
              <a:r>
                <a:rPr lang="zh-CN" sz="2000" b="1" dirty="0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：前馈神经网络，卷积神经网络</a:t>
              </a:r>
              <a:endParaRPr sz="2000" b="1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" name="Google Shape;123;p5">
              <a:extLst>
                <a:ext uri="{FF2B5EF4-FFF2-40B4-BE49-F238E27FC236}">
                  <a16:creationId xmlns:a16="http://schemas.microsoft.com/office/drawing/2014/main" id="{F5480BB0-EAED-4152-A49C-B54B046BA8E6}"/>
                </a:ext>
              </a:extLst>
            </p:cNvPr>
            <p:cNvCxnSpPr/>
            <p:nvPr/>
          </p:nvCxnSpPr>
          <p:spPr>
            <a:xfrm>
              <a:off x="0" y="2679450"/>
              <a:ext cx="11134019" cy="1"/>
            </a:xfrm>
            <a:prstGeom prst="straightConnector1">
              <a:avLst/>
            </a:prstGeom>
            <a:solidFill>
              <a:schemeClr val="accent2"/>
            </a:solidFill>
            <a:ln w="15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" name="Google Shape;124;p5">
              <a:extLst>
                <a:ext uri="{FF2B5EF4-FFF2-40B4-BE49-F238E27FC236}">
                  <a16:creationId xmlns:a16="http://schemas.microsoft.com/office/drawing/2014/main" id="{79009B9E-E842-42C6-B84E-CFC1740B865B}"/>
                </a:ext>
              </a:extLst>
            </p:cNvPr>
            <p:cNvSpPr txBox="1"/>
            <p:nvPr/>
          </p:nvSpPr>
          <p:spPr>
            <a:xfrm>
              <a:off x="0" y="2695492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第六节：主要深度学习方法简介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（2）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：循环神经网络，生成对抗网络</a:t>
              </a:r>
              <a:endPara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3" name="Google Shape;125;p5">
              <a:extLst>
                <a:ext uri="{FF2B5EF4-FFF2-40B4-BE49-F238E27FC236}">
                  <a16:creationId xmlns:a16="http://schemas.microsoft.com/office/drawing/2014/main" id="{58E998A4-DA61-40A8-92F4-C3FF18AAFBFD}"/>
                </a:ext>
              </a:extLst>
            </p:cNvPr>
            <p:cNvCxnSpPr/>
            <p:nvPr/>
          </p:nvCxnSpPr>
          <p:spPr>
            <a:xfrm>
              <a:off x="0" y="3215339"/>
              <a:ext cx="11134019" cy="1"/>
            </a:xfrm>
            <a:prstGeom prst="straightConnector1">
              <a:avLst/>
            </a:prstGeom>
            <a:solidFill>
              <a:schemeClr val="accent3"/>
            </a:solidFill>
            <a:ln w="158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" name="Google Shape;126;p5">
              <a:extLst>
                <a:ext uri="{FF2B5EF4-FFF2-40B4-BE49-F238E27FC236}">
                  <a16:creationId xmlns:a16="http://schemas.microsoft.com/office/drawing/2014/main" id="{64DFC150-C600-4A3E-85E4-F75F111B9088}"/>
                </a:ext>
              </a:extLst>
            </p:cNvPr>
            <p:cNvSpPr txBox="1"/>
            <p:nvPr/>
          </p:nvSpPr>
          <p:spPr>
            <a:xfrm>
              <a:off x="0" y="3263465"/>
              <a:ext cx="111339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第七节：模型相关的软件开发知识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：数据库，API，云技术等</a:t>
              </a:r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Freeform 6"/>
          <p:cNvSpPr/>
          <p:nvPr/>
        </p:nvSpPr>
        <p:spPr>
          <a:xfrm>
            <a:off x="0" y="-3175"/>
            <a:ext cx="12192001" cy="5203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Rectangle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Freeform 23"/>
          <p:cNvSpPr/>
          <p:nvPr/>
        </p:nvSpPr>
        <p:spPr>
          <a:xfrm>
            <a:off x="0" y="0"/>
            <a:ext cx="463700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985"/>
                </a:lnTo>
                <a:lnTo>
                  <a:pt x="19875" y="6860"/>
                </a:lnTo>
                <a:lnTo>
                  <a:pt x="19855" y="6880"/>
                </a:lnTo>
                <a:lnTo>
                  <a:pt x="19825" y="6910"/>
                </a:lnTo>
                <a:lnTo>
                  <a:pt x="19796" y="6935"/>
                </a:lnTo>
                <a:lnTo>
                  <a:pt x="19796" y="6995"/>
                </a:lnTo>
                <a:lnTo>
                  <a:pt x="19825" y="7020"/>
                </a:lnTo>
                <a:lnTo>
                  <a:pt x="19855" y="7050"/>
                </a:lnTo>
                <a:lnTo>
                  <a:pt x="19875" y="7070"/>
                </a:lnTo>
                <a:lnTo>
                  <a:pt x="21600" y="794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Title 1"/>
          <p:cNvSpPr txBox="1">
            <a:spLocks noGrp="1"/>
          </p:cNvSpPr>
          <p:nvPr>
            <p:ph type="title"/>
          </p:nvPr>
        </p:nvSpPr>
        <p:spPr>
          <a:xfrm>
            <a:off x="1278086" y="1800225"/>
            <a:ext cx="3444213" cy="4241138"/>
          </a:xfrm>
          <a:prstGeom prst="rect">
            <a:avLst/>
          </a:prstGeom>
        </p:spPr>
        <p:txBody>
          <a:bodyPr anchor="t"/>
          <a:lstStyle>
            <a:lvl1pPr>
              <a:defRPr sz="4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entury Gothic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关注我们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73" name="Picture 26" descr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15553" y="643464"/>
            <a:ext cx="5397898" cy="5397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7" y="0"/>
                </a:moveTo>
                <a:cubicBezTo>
                  <a:pt x="375" y="0"/>
                  <a:pt x="0" y="375"/>
                  <a:pt x="0" y="837"/>
                </a:cubicBezTo>
                <a:lnTo>
                  <a:pt x="0" y="20763"/>
                </a:lnTo>
                <a:cubicBezTo>
                  <a:pt x="0" y="21225"/>
                  <a:pt x="375" y="21600"/>
                  <a:pt x="837" y="21600"/>
                </a:cubicBezTo>
                <a:lnTo>
                  <a:pt x="20763" y="21600"/>
                </a:lnTo>
                <a:cubicBezTo>
                  <a:pt x="21225" y="21600"/>
                  <a:pt x="21600" y="21225"/>
                  <a:pt x="21600" y="20763"/>
                </a:cubicBezTo>
                <a:lnTo>
                  <a:pt x="21600" y="837"/>
                </a:lnTo>
                <a:cubicBezTo>
                  <a:pt x="21600" y="375"/>
                  <a:pt x="21225" y="0"/>
                  <a:pt x="20763" y="0"/>
                </a:cubicBezTo>
                <a:lnTo>
                  <a:pt x="837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grpSp>
        <p:nvGrpSpPr>
          <p:cNvPr id="376" name="Group 30"/>
          <p:cNvGrpSpPr/>
          <p:nvPr/>
        </p:nvGrpSpPr>
        <p:grpSpPr>
          <a:xfrm>
            <a:off x="-209049" y="-221703"/>
            <a:ext cx="3145240" cy="2130694"/>
            <a:chOff x="0" y="0"/>
            <a:chExt cx="3145239" cy="2130693"/>
          </a:xfrm>
        </p:grpSpPr>
        <p:pic>
          <p:nvPicPr>
            <p:cNvPr id="374" name="Picture 32" descr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130694" cy="2130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5" name="TextBox 34"/>
            <p:cNvSpPr txBox="1"/>
            <p:nvPr/>
          </p:nvSpPr>
          <p:spPr>
            <a:xfrm>
              <a:off x="1594954" y="742180"/>
              <a:ext cx="1550286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>
                  <a:latin typeface="LiHei Pro Medium"/>
                  <a:ea typeface="LiHei Pro Medium"/>
                  <a:cs typeface="LiHei Pro Medium"/>
                  <a:sym typeface="LiHei Pro Medium"/>
                </a:defRPr>
              </a:lvl1pPr>
            </a:lstStyle>
            <a:p>
              <a:r>
                <a:t>学院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标题 1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entury Gothic"/>
              </a:defRPr>
            </a:pP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entury Gothic"/>
              </a:rPr>
              <a:t>课程代码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0" name="内容占位符 2"/>
          <p:cNvSpPr txBox="1">
            <a:spLocks noGrp="1"/>
          </p:cNvSpPr>
          <p:nvPr>
            <p:ph type="body" idx="1"/>
          </p:nvPr>
        </p:nvSpPr>
        <p:spPr>
          <a:xfrm>
            <a:off x="849957" y="2979609"/>
            <a:ext cx="10459172" cy="89768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>
                <a:ln w="22225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https://github.com/duozhanggithub/HuanIN_Lecture/blob/master/HuanIn_Lecture_5.ipynb</a:t>
            </a:r>
          </a:p>
        </p:txBody>
      </p:sp>
      <p:grpSp>
        <p:nvGrpSpPr>
          <p:cNvPr id="213" name="Group 32"/>
          <p:cNvGrpSpPr/>
          <p:nvPr/>
        </p:nvGrpSpPr>
        <p:grpSpPr>
          <a:xfrm>
            <a:off x="8939031" y="-32431"/>
            <a:ext cx="3145240" cy="2130695"/>
            <a:chOff x="0" y="0"/>
            <a:chExt cx="3145239" cy="2130693"/>
          </a:xfrm>
        </p:grpSpPr>
        <p:pic>
          <p:nvPicPr>
            <p:cNvPr id="211" name="Picture 33" descr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30694" cy="2130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TextBox 34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>
                  <a:latin typeface="LiHei Pro Medium"/>
                  <a:ea typeface="LiHei Pro Medium"/>
                  <a:cs typeface="LiHei Pro Medium"/>
                  <a:sym typeface="LiHei Pro Medium"/>
                </a:defRPr>
              </a:lvl1pPr>
            </a:lstStyle>
            <a:p>
              <a:r>
                <a:t>学院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192000" y="821410"/>
            <a:ext cx="3120325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标题字号：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40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副标题字号：</a:t>
            </a:r>
            <a:r>
              <a:rPr lang="en-US" altLang="zh-CN" dirty="0"/>
              <a:t>24</a:t>
            </a:r>
            <a:r>
              <a:rPr lang="zh-CN" altLang="en-US" dirty="0"/>
              <a:t>或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（根据长短调整）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小标题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/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内容字号：</a:t>
            </a:r>
            <a:r>
              <a:rPr lang="en-US" altLang="zh-CN" dirty="0"/>
              <a:t>20</a:t>
            </a:r>
            <a:r>
              <a:rPr lang="zh-CN" altLang="en-US" dirty="0"/>
              <a:t>或</a:t>
            </a:r>
            <a:r>
              <a:rPr lang="en-US" altLang="zh-CN" dirty="0"/>
              <a:t>18</a:t>
            </a:r>
            <a:r>
              <a:rPr lang="zh-CN" altLang="en-US" dirty="0"/>
              <a:t> （根据长短调整）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中文字体：宋体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英文字体：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Times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Roman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Calibri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插入新的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请右键选择“复制当前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”或“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duplicate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slide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”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32"/>
          <p:cNvGrpSpPr/>
          <p:nvPr/>
        </p:nvGrpSpPr>
        <p:grpSpPr>
          <a:xfrm>
            <a:off x="8939031" y="-32431"/>
            <a:ext cx="3145240" cy="2130695"/>
            <a:chOff x="0" y="0"/>
            <a:chExt cx="3145239" cy="2130693"/>
          </a:xfrm>
        </p:grpSpPr>
        <p:pic>
          <p:nvPicPr>
            <p:cNvPr id="211" name="Picture 33" descr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30694" cy="2130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TextBox 34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>
                  <a:latin typeface="LiHei Pro Medium"/>
                  <a:ea typeface="LiHei Pro Medium"/>
                  <a:cs typeface="LiHei Pro Medium"/>
                  <a:sym typeface="LiHei Pro Medium"/>
                </a:defRPr>
              </a:lvl1pPr>
            </a:lstStyle>
            <a:p>
              <a:r>
                <a:t>学院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192000" y="821410"/>
            <a:ext cx="3120325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标题字号：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40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副标题字号：</a:t>
            </a:r>
            <a:r>
              <a:rPr lang="en-US" altLang="zh-CN" dirty="0"/>
              <a:t>24</a:t>
            </a:r>
            <a:r>
              <a:rPr lang="zh-CN" altLang="en-US" dirty="0"/>
              <a:t>或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（根据长短调整）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小标题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/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内容字号：</a:t>
            </a:r>
            <a:r>
              <a:rPr lang="en-US" altLang="zh-CN" dirty="0"/>
              <a:t>20</a:t>
            </a:r>
            <a:r>
              <a:rPr lang="zh-CN" altLang="en-US" dirty="0"/>
              <a:t>或</a:t>
            </a:r>
            <a:r>
              <a:rPr lang="en-US" altLang="zh-CN" dirty="0"/>
              <a:t>18</a:t>
            </a:r>
            <a:r>
              <a:rPr lang="zh-CN" altLang="en-US" dirty="0"/>
              <a:t> （根据长短调整）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中文字体：宋体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英文字体：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Times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Roman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Calibri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插入新的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请右键选择“复制当前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”或“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duplicate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slide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”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594AD8-D7E7-42F2-B794-C979533FFB15}"/>
              </a:ext>
            </a:extLst>
          </p:cNvPr>
          <p:cNvSpPr txBox="1">
            <a:spLocks/>
          </p:cNvSpPr>
          <p:nvPr/>
        </p:nvSpPr>
        <p:spPr>
          <a:xfrm>
            <a:off x="384475" y="1628945"/>
            <a:ext cx="11951208" cy="4861965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Bike sharing </a:t>
            </a:r>
            <a:r>
              <a:rPr lang="en-US" sz="18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dataets</a:t>
            </a:r>
            <a:r>
              <a:rPr lang="zh-CN" altLang="en-US" sz="18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，主要特征：</a:t>
            </a:r>
            <a:endParaRPr lang="en-US" sz="18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.LucidaGrandeUI" charset="0"/>
              <a:buChar char="◆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season : season (1:springer, 2:summer, 3:fall, 4:winter)</a:t>
            </a:r>
          </a:p>
          <a:p>
            <a:pPr lvl="1">
              <a:buFont typeface=".LucidaGrandeUI" charset="0"/>
              <a:buChar char="◆"/>
            </a:pPr>
            <a:r>
              <a:rPr lang="en-US" sz="14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yr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: year (0: 2011, 1:2012)</a:t>
            </a:r>
          </a:p>
          <a:p>
            <a:pPr lvl="1">
              <a:buFont typeface=".LucidaGrandeUI" charset="0"/>
              <a:buChar char="◆"/>
            </a:pPr>
            <a:r>
              <a:rPr lang="en-US" sz="14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mnth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: month (1 to 12)</a:t>
            </a:r>
          </a:p>
          <a:p>
            <a:pPr lvl="1">
              <a:buFont typeface=".LucidaGrandeUI" charset="0"/>
              <a:buChar char="◆"/>
            </a:pPr>
            <a:r>
              <a:rPr lang="en-US" sz="14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hr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: hour (0 to 23)</a:t>
            </a:r>
          </a:p>
          <a:p>
            <a:pPr lvl="1">
              <a:buFont typeface=".LucidaGrandeUI" charset="0"/>
              <a:buChar char="◆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holiday</a:t>
            </a:r>
          </a:p>
          <a:p>
            <a:pPr lvl="1">
              <a:buFont typeface=".LucidaGrandeUI" charset="0"/>
              <a:buChar char="◆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weekday</a:t>
            </a:r>
          </a:p>
          <a:p>
            <a:pPr lvl="1">
              <a:buFont typeface=".LucidaGrandeUI" charset="0"/>
              <a:buChar char="◆"/>
            </a:pPr>
            <a:r>
              <a:rPr lang="en-US" sz="14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workingday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.LucidaGrandeUI" charset="0"/>
              <a:buChar char="◆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weather  </a:t>
            </a:r>
          </a:p>
          <a:p>
            <a:pPr lvl="1">
              <a:buFont typeface=".LucidaGrandeUI" charset="0"/>
              <a:buChar char="◆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temperature </a:t>
            </a:r>
          </a:p>
          <a:p>
            <a:pPr lvl="1">
              <a:buFont typeface=".LucidaGrandeUI" charset="0"/>
              <a:buChar char="◆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hum</a:t>
            </a:r>
            <a:r>
              <a:rPr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idity</a:t>
            </a: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>
              <a:buFont typeface=".LucidaGrandeUI" charset="0"/>
              <a:buChar char="◆"/>
            </a:pPr>
            <a:r>
              <a:rPr 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windspeed 	</a:t>
            </a:r>
            <a:endParaRPr lang="en-US" altLang="zh-CN" sz="1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25363" y="2244080"/>
            <a:ext cx="6096000" cy="6617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预测目标：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778668" lvl="1" indent="-321468" hangingPunct="1">
              <a:spcBef>
                <a:spcPts val="600"/>
              </a:spcBef>
              <a:buClr>
                <a:schemeClr val="accent1"/>
              </a:buClr>
              <a:buSzPct val="100000"/>
              <a:buFont typeface=".LucidaGrandeUI" charset="0"/>
              <a:buChar char="◆"/>
            </a:pPr>
            <a:r>
              <a:rPr lang="en-US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count of total rental bikes including both casual and registered</a:t>
            </a:r>
          </a:p>
        </p:txBody>
      </p:sp>
    </p:spTree>
    <p:extLst>
      <p:ext uri="{BB962C8B-B14F-4D97-AF65-F5344CB8AC3E}">
        <p14:creationId xmlns:p14="http://schemas.microsoft.com/office/powerpoint/2010/main" val="5548633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CF68D7-DCE4-4525-90DA-E8E5F4A6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99" y="256688"/>
            <a:ext cx="10572000" cy="97045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Dummies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B974E-B696-4D95-BE80-8D020033D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5" t="22133" r="21325" b="7733"/>
          <a:stretch/>
        </p:blipFill>
        <p:spPr>
          <a:xfrm>
            <a:off x="624117" y="1404938"/>
            <a:ext cx="6912400" cy="479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719CF-17A0-440D-8568-6D564E7AE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6" t="23879" r="24412"/>
          <a:stretch/>
        </p:blipFill>
        <p:spPr>
          <a:xfrm>
            <a:off x="7780475" y="2324101"/>
            <a:ext cx="3787410" cy="33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97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7D2F94-3C0F-41CA-8B99-DD3AD3E4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4" t="25972" r="21251" b="3750"/>
          <a:stretch/>
        </p:blipFill>
        <p:spPr>
          <a:xfrm>
            <a:off x="436258" y="1900302"/>
            <a:ext cx="6185887" cy="4299532"/>
          </a:xfrm>
          <a:prstGeom prst="rect">
            <a:avLst/>
          </a:prstGeom>
        </p:spPr>
      </p:pic>
      <p:pic>
        <p:nvPicPr>
          <p:cNvPr id="10" name="Picture 9" descr="âgradient descentâçå¾çæç´¢ç»æ">
            <a:extLst>
              <a:ext uri="{FF2B5EF4-FFF2-40B4-BE49-F238E27FC236}">
                <a16:creationId xmlns:a16="http://schemas.microsoft.com/office/drawing/2014/main" id="{D310E258-8335-4159-AD0A-AEB442A8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0" b="6084"/>
          <a:stretch/>
        </p:blipFill>
        <p:spPr bwMode="auto">
          <a:xfrm>
            <a:off x="6622146" y="3503217"/>
            <a:ext cx="4922154" cy="269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âdata normalization gradient descentâçå¾çæç´¢ç»æ">
            <a:extLst>
              <a:ext uri="{FF2B5EF4-FFF2-40B4-BE49-F238E27FC236}">
                <a16:creationId xmlns:a16="http://schemas.microsoft.com/office/drawing/2014/main" id="{FD3E192B-1D4B-4BAE-8B12-D0A0F0AB9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46" y="1585629"/>
            <a:ext cx="4922154" cy="191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579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F830E7-DE88-4C85-9E40-30B2D57CD244}"/>
              </a:ext>
            </a:extLst>
          </p:cNvPr>
          <p:cNvSpPr/>
          <p:nvPr/>
        </p:nvSpPr>
        <p:spPr>
          <a:xfrm>
            <a:off x="5646198" y="82890"/>
            <a:ext cx="6148513" cy="3182937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pic>
        <p:nvPicPr>
          <p:cNvPr id="13" name="Picture 2" descr="ç¸å³å¾ç">
            <a:extLst>
              <a:ext uri="{FF2B5EF4-FFF2-40B4-BE49-F238E27FC236}">
                <a16:creationId xmlns:a16="http://schemas.microsoft.com/office/drawing/2014/main" id="{80744AF7-86B2-4760-A654-9863D2C71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030" y="82890"/>
            <a:ext cx="5265240" cy="30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âneural networkâçå¾çæç´¢ç»æ">
            <a:extLst>
              <a:ext uri="{FF2B5EF4-FFF2-40B4-BE49-F238E27FC236}">
                <a16:creationId xmlns:a16="http://schemas.microsoft.com/office/drawing/2014/main" id="{BFEF40D8-CED6-4F50-83DF-1F203B09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6" y="853249"/>
            <a:ext cx="5268520" cy="28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ç¸å³å¾ç">
            <a:extLst>
              <a:ext uri="{FF2B5EF4-FFF2-40B4-BE49-F238E27FC236}">
                <a16:creationId xmlns:a16="http://schemas.microsoft.com/office/drawing/2014/main" id="{D4361905-04AA-4EAF-817F-F0E17F5F9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590" y="3253544"/>
            <a:ext cx="6262121" cy="33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057D421-D7DC-48D5-B5E6-49CDBFA0FFE1}"/>
              </a:ext>
            </a:extLst>
          </p:cNvPr>
          <p:cNvSpPr/>
          <p:nvPr/>
        </p:nvSpPr>
        <p:spPr>
          <a:xfrm>
            <a:off x="2574523" y="2015229"/>
            <a:ext cx="674703" cy="6747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2495CC-85BA-4B80-8EBE-BB1D70A72C9E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3150418" y="2591124"/>
            <a:ext cx="2316318" cy="6747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3E2059-36DC-4968-9E4D-964B3BA158C1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3150418" y="2591124"/>
            <a:ext cx="2316318" cy="40737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101C717-6E8F-4BDA-B82A-0DBE7610BAA2}"/>
              </a:ext>
            </a:extLst>
          </p:cNvPr>
          <p:cNvSpPr/>
          <p:nvPr/>
        </p:nvSpPr>
        <p:spPr>
          <a:xfrm>
            <a:off x="5466736" y="3253545"/>
            <a:ext cx="6262121" cy="3411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29D04540-59BD-4852-AE89-5AE0E2934412}"/>
              </a:ext>
            </a:extLst>
          </p:cNvPr>
          <p:cNvSpPr/>
          <p:nvPr/>
        </p:nvSpPr>
        <p:spPr>
          <a:xfrm rot="5400000">
            <a:off x="8330160" y="2742501"/>
            <a:ext cx="666980" cy="355106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357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E4A98F-A1B1-4F50-98F9-632F86E92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0" t="21067" r="40300" b="5324"/>
          <a:stretch/>
        </p:blipFill>
        <p:spPr>
          <a:xfrm>
            <a:off x="443042" y="390196"/>
            <a:ext cx="5329564" cy="58845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2543EB-F0AC-4284-8F68-DA91B2848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0" t="4188" r="4525" b="15819"/>
          <a:stretch/>
        </p:blipFill>
        <p:spPr>
          <a:xfrm>
            <a:off x="5925006" y="390196"/>
            <a:ext cx="5878732" cy="2937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75E6F-00F6-47F7-B84B-722FB11AA0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5" t="3059" r="4308" b="17937"/>
          <a:stretch/>
        </p:blipFill>
        <p:spPr>
          <a:xfrm>
            <a:off x="5925006" y="3428526"/>
            <a:ext cx="5925347" cy="2846248"/>
          </a:xfrm>
          <a:prstGeom prst="rect">
            <a:avLst/>
          </a:prstGeom>
        </p:spPr>
      </p:pic>
      <p:pic>
        <p:nvPicPr>
          <p:cNvPr id="5" name="Picture 2" descr="âdropoutâçå¾çæç´¢ç»æ">
            <a:extLst>
              <a:ext uri="{FF2B5EF4-FFF2-40B4-BE49-F238E27FC236}">
                <a16:creationId xmlns:a16="http://schemas.microsoft.com/office/drawing/2014/main" id="{AB1E6229-2CFD-46DA-B553-DA13CBC1C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71" y="4045630"/>
            <a:ext cx="4475435" cy="22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519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2709EB-700D-4C29-BCF6-DBFF92B7FB0C}"/>
              </a:ext>
            </a:extLst>
          </p:cNvPr>
          <p:cNvSpPr/>
          <p:nvPr/>
        </p:nvSpPr>
        <p:spPr>
          <a:xfrm>
            <a:off x="0" y="0"/>
            <a:ext cx="12192000" cy="6270969"/>
          </a:xfrm>
          <a:prstGeom prst="rect">
            <a:avLst/>
          </a:prstGeom>
          <a:solidFill>
            <a:srgbClr val="FFFFFF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23ADF624-1136-4258-B5BC-397B2E970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92" y="220917"/>
            <a:ext cx="3227949" cy="187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615FF-8622-42FC-83E1-2446307E7ABA}"/>
                  </a:ext>
                </a:extLst>
              </p:cNvPr>
              <p:cNvSpPr txBox="1"/>
              <p:nvPr/>
            </p:nvSpPr>
            <p:spPr>
              <a:xfrm>
                <a:off x="8819428" y="1354528"/>
                <a:ext cx="3195324" cy="7332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 [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]∗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615FF-8622-42FC-83E1-2446307E7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428" y="1354528"/>
                <a:ext cx="3195324" cy="7332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A3A62F3-53B0-4D8E-92E4-8F4D580745E1}"/>
              </a:ext>
            </a:extLst>
          </p:cNvPr>
          <p:cNvSpPr txBox="1"/>
          <p:nvPr/>
        </p:nvSpPr>
        <p:spPr>
          <a:xfrm>
            <a:off x="4935695" y="1155049"/>
            <a:ext cx="899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None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(Batch size)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EB388D-10A3-49D9-8A43-58A4E26537AF}"/>
              </a:ext>
            </a:extLst>
          </p:cNvPr>
          <p:cNvSpPr/>
          <p:nvPr/>
        </p:nvSpPr>
        <p:spPr>
          <a:xfrm>
            <a:off x="773721" y="1164564"/>
            <a:ext cx="710006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4D781-F95B-4270-9C19-5B646614148D}"/>
              </a:ext>
            </a:extLst>
          </p:cNvPr>
          <p:cNvSpPr txBox="1"/>
          <p:nvPr/>
        </p:nvSpPr>
        <p:spPr>
          <a:xfrm>
            <a:off x="50800" y="1176903"/>
            <a:ext cx="841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None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(Batch size)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23116-3F1F-4E12-988A-B16F2B201293}"/>
              </a:ext>
            </a:extLst>
          </p:cNvPr>
          <p:cNvSpPr txBox="1"/>
          <p:nvPr/>
        </p:nvSpPr>
        <p:spPr>
          <a:xfrm>
            <a:off x="911260" y="745672"/>
            <a:ext cx="40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34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C9E97-5D90-4689-A3AD-485B78175A62}"/>
              </a:ext>
            </a:extLst>
          </p:cNvPr>
          <p:cNvSpPr/>
          <p:nvPr/>
        </p:nvSpPr>
        <p:spPr>
          <a:xfrm rot="5400000">
            <a:off x="2068640" y="1243570"/>
            <a:ext cx="843338" cy="710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059069-7E1C-4D30-B068-3B24E51E83A8}"/>
              </a:ext>
            </a:extLst>
          </p:cNvPr>
          <p:cNvSpPr txBox="1"/>
          <p:nvPr/>
        </p:nvSpPr>
        <p:spPr>
          <a:xfrm rot="5400000">
            <a:off x="1799013" y="1423124"/>
            <a:ext cx="434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34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3CFD6-4C42-43EF-9673-28CF723ACD0D}"/>
              </a:ext>
            </a:extLst>
          </p:cNvPr>
          <p:cNvSpPr txBox="1"/>
          <p:nvPr/>
        </p:nvSpPr>
        <p:spPr>
          <a:xfrm>
            <a:off x="2289155" y="730283"/>
            <a:ext cx="4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E0C30C96-17E4-4A4A-A444-6DBED570EFC0}"/>
              </a:ext>
            </a:extLst>
          </p:cNvPr>
          <p:cNvSpPr/>
          <p:nvPr/>
        </p:nvSpPr>
        <p:spPr>
          <a:xfrm>
            <a:off x="1482213" y="1332692"/>
            <a:ext cx="494982" cy="51941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31674522-3E6C-4DA4-A28F-B8296C4C11AA}"/>
              </a:ext>
            </a:extLst>
          </p:cNvPr>
          <p:cNvSpPr/>
          <p:nvPr/>
        </p:nvSpPr>
        <p:spPr>
          <a:xfrm>
            <a:off x="4603773" y="1375051"/>
            <a:ext cx="399975" cy="40267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55A7CB-DA36-4BB4-B68B-FB17D41360A5}"/>
              </a:ext>
            </a:extLst>
          </p:cNvPr>
          <p:cNvSpPr/>
          <p:nvPr/>
        </p:nvSpPr>
        <p:spPr>
          <a:xfrm>
            <a:off x="5670259" y="1155049"/>
            <a:ext cx="660887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2463D4-4D8A-4CE9-A875-C7A058FDFB10}"/>
              </a:ext>
            </a:extLst>
          </p:cNvPr>
          <p:cNvSpPr txBox="1"/>
          <p:nvPr/>
        </p:nvSpPr>
        <p:spPr>
          <a:xfrm>
            <a:off x="5730048" y="747168"/>
            <a:ext cx="4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B29D1097-7E02-4FF4-BF49-67637E19D0B8}"/>
              </a:ext>
            </a:extLst>
          </p:cNvPr>
          <p:cNvSpPr/>
          <p:nvPr/>
        </p:nvSpPr>
        <p:spPr>
          <a:xfrm>
            <a:off x="2904275" y="1352603"/>
            <a:ext cx="435888" cy="435888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6FC92C-226E-4553-8619-2A06DD24D9DC}"/>
              </a:ext>
            </a:extLst>
          </p:cNvPr>
          <p:cNvSpPr/>
          <p:nvPr/>
        </p:nvSpPr>
        <p:spPr>
          <a:xfrm rot="5400000">
            <a:off x="3861841" y="1296040"/>
            <a:ext cx="855678" cy="617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EAEC77-79BE-4D22-906A-9475E3552EF0}"/>
              </a:ext>
            </a:extLst>
          </p:cNvPr>
          <p:cNvSpPr txBox="1"/>
          <p:nvPr/>
        </p:nvSpPr>
        <p:spPr>
          <a:xfrm>
            <a:off x="3978445" y="745672"/>
            <a:ext cx="4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2A2A943-465B-4288-AFB9-2EBCCAF8F0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00" t="32133" r="43525" b="23466"/>
          <a:stretch/>
        </p:blipFill>
        <p:spPr>
          <a:xfrm>
            <a:off x="6298350" y="2221219"/>
            <a:ext cx="5703702" cy="4049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BBE2B0F-D51B-4696-B89B-44A40E96651B}"/>
              </a:ext>
            </a:extLst>
          </p:cNvPr>
          <p:cNvSpPr txBox="1"/>
          <p:nvPr/>
        </p:nvSpPr>
        <p:spPr>
          <a:xfrm>
            <a:off x="4429537" y="3031737"/>
            <a:ext cx="952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None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(Batch size)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0610EE-0D06-48A6-988A-7DCD7739EE98}"/>
              </a:ext>
            </a:extLst>
          </p:cNvPr>
          <p:cNvSpPr/>
          <p:nvPr/>
        </p:nvSpPr>
        <p:spPr>
          <a:xfrm>
            <a:off x="695891" y="3044700"/>
            <a:ext cx="710006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B00A98-1565-498F-AC32-419F776C31A8}"/>
              </a:ext>
            </a:extLst>
          </p:cNvPr>
          <p:cNvSpPr txBox="1"/>
          <p:nvPr/>
        </p:nvSpPr>
        <p:spPr>
          <a:xfrm>
            <a:off x="-466" y="3095139"/>
            <a:ext cx="982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None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(Batch size)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4146D6-037A-4FAE-8C30-80697DA49C17}"/>
              </a:ext>
            </a:extLst>
          </p:cNvPr>
          <p:cNvSpPr txBox="1"/>
          <p:nvPr/>
        </p:nvSpPr>
        <p:spPr>
          <a:xfrm>
            <a:off x="847037" y="2625808"/>
            <a:ext cx="40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32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64CB02-5438-47A7-A8B9-5CE817328654}"/>
              </a:ext>
            </a:extLst>
          </p:cNvPr>
          <p:cNvSpPr/>
          <p:nvPr/>
        </p:nvSpPr>
        <p:spPr>
          <a:xfrm rot="5400000">
            <a:off x="1799804" y="3331490"/>
            <a:ext cx="843338" cy="294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6160D6-59F2-4FE8-A1BC-C13CEC2262B4}"/>
              </a:ext>
            </a:extLst>
          </p:cNvPr>
          <p:cNvSpPr txBox="1"/>
          <p:nvPr/>
        </p:nvSpPr>
        <p:spPr>
          <a:xfrm rot="5400000">
            <a:off x="1704405" y="3303260"/>
            <a:ext cx="434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32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4EA95D-00C9-4295-91DF-B8A3C33B217B}"/>
              </a:ext>
            </a:extLst>
          </p:cNvPr>
          <p:cNvSpPr txBox="1"/>
          <p:nvPr/>
        </p:nvSpPr>
        <p:spPr>
          <a:xfrm>
            <a:off x="1984951" y="2625808"/>
            <a:ext cx="4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F0A12CC8-5C9A-4A79-8ACD-E102F64EEF84}"/>
              </a:ext>
            </a:extLst>
          </p:cNvPr>
          <p:cNvSpPr/>
          <p:nvPr/>
        </p:nvSpPr>
        <p:spPr>
          <a:xfrm>
            <a:off x="1379364" y="3190974"/>
            <a:ext cx="494982" cy="51941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Equals 37">
            <a:extLst>
              <a:ext uri="{FF2B5EF4-FFF2-40B4-BE49-F238E27FC236}">
                <a16:creationId xmlns:a16="http://schemas.microsoft.com/office/drawing/2014/main" id="{1C57A1BE-AE9D-4EC4-A3E5-C9B8FE0D7042}"/>
              </a:ext>
            </a:extLst>
          </p:cNvPr>
          <p:cNvSpPr/>
          <p:nvPr/>
        </p:nvSpPr>
        <p:spPr>
          <a:xfrm>
            <a:off x="4088520" y="3232739"/>
            <a:ext cx="399975" cy="40267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C4722B-A86A-4D95-BE71-00D54E03B3EF}"/>
              </a:ext>
            </a:extLst>
          </p:cNvPr>
          <p:cNvSpPr/>
          <p:nvPr/>
        </p:nvSpPr>
        <p:spPr>
          <a:xfrm>
            <a:off x="5176803" y="3044437"/>
            <a:ext cx="294440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A33651-FCCD-40D3-8DAA-67599B4C6AC1}"/>
              </a:ext>
            </a:extLst>
          </p:cNvPr>
          <p:cNvSpPr txBox="1"/>
          <p:nvPr/>
        </p:nvSpPr>
        <p:spPr>
          <a:xfrm>
            <a:off x="5086052" y="2625808"/>
            <a:ext cx="4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F99686EF-7931-45B5-BCB2-ECA509F2681E}"/>
              </a:ext>
            </a:extLst>
          </p:cNvPr>
          <p:cNvSpPr/>
          <p:nvPr/>
        </p:nvSpPr>
        <p:spPr>
          <a:xfrm>
            <a:off x="2450821" y="3232739"/>
            <a:ext cx="435888" cy="435888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961EF4-93DE-4411-A445-4164E3211749}"/>
              </a:ext>
            </a:extLst>
          </p:cNvPr>
          <p:cNvSpPr/>
          <p:nvPr/>
        </p:nvSpPr>
        <p:spPr>
          <a:xfrm rot="5400000">
            <a:off x="3366787" y="3325317"/>
            <a:ext cx="855678" cy="294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D0DC7A-86C9-4B47-A84E-EEE0D0200E4B}"/>
              </a:ext>
            </a:extLst>
          </p:cNvPr>
          <p:cNvSpPr txBox="1"/>
          <p:nvPr/>
        </p:nvSpPr>
        <p:spPr>
          <a:xfrm>
            <a:off x="3562431" y="2625808"/>
            <a:ext cx="4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6B0DFB-091C-4841-B661-4A1C1DFC2647}"/>
              </a:ext>
            </a:extLst>
          </p:cNvPr>
          <p:cNvSpPr txBox="1"/>
          <p:nvPr/>
        </p:nvSpPr>
        <p:spPr>
          <a:xfrm>
            <a:off x="3276291" y="1167748"/>
            <a:ext cx="842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None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(Batch size)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E5EB9C-16F9-426C-BC43-B29244A54C8D}"/>
              </a:ext>
            </a:extLst>
          </p:cNvPr>
          <p:cNvSpPr txBox="1"/>
          <p:nvPr/>
        </p:nvSpPr>
        <p:spPr>
          <a:xfrm>
            <a:off x="2887449" y="3047884"/>
            <a:ext cx="882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None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(Batch size)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6" name="Picture 2" descr="âlinear regression feed forwardâçå¾çæç´¢ç»æ">
            <a:extLst>
              <a:ext uri="{FF2B5EF4-FFF2-40B4-BE49-F238E27FC236}">
                <a16:creationId xmlns:a16="http://schemas.microsoft.com/office/drawing/2014/main" id="{9C340B47-2AD4-4D44-BFF5-E0D9D9007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4874" b="6175"/>
          <a:stretch/>
        </p:blipFill>
        <p:spPr bwMode="auto">
          <a:xfrm>
            <a:off x="1066766" y="4343685"/>
            <a:ext cx="3381099" cy="171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435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 animBg="1"/>
      <p:bldP spid="21" grpId="0" animBg="1"/>
      <p:bldP spid="25" grpId="0"/>
      <p:bldP spid="26" grpId="0" animBg="1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 animBg="1"/>
      <p:bldP spid="39" grpId="0" animBg="1"/>
      <p:bldP spid="40" grpId="0"/>
      <p:bldP spid="41" grpId="0" animBg="1"/>
      <p:bldP spid="42" grpId="0" animBg="1"/>
      <p:bldP spid="43" grpId="0"/>
      <p:bldP spid="44" grpId="0"/>
      <p:bldP spid="45" grpId="0"/>
    </p:bldLst>
  </p:timing>
</p:sld>
</file>

<file path=ppt/theme/theme1.xml><?xml version="1.0" encoding="utf-8"?>
<a:theme xmlns:a="http://schemas.openxmlformats.org/drawingml/2006/main" name="引用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3" id="{270206E0-21DD-8A4D-B4A5-55FA563975F9}" vid="{58C49D09-D628-AB47-BADA-1FDDA2C0A4D1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Quotable">
    <a:dk1>
      <a:srgbClr val="000000"/>
    </a:dk1>
    <a:lt1>
      <a:srgbClr val="212121"/>
    </a:lt1>
    <a:dk2>
      <a:srgbClr val="A7A7A7"/>
    </a:dk2>
    <a:lt2>
      <a:srgbClr val="535353"/>
    </a:lt2>
    <a:accent1>
      <a:srgbClr val="00C6BB"/>
    </a:accent1>
    <a:accent2>
      <a:srgbClr val="6FEBA0"/>
    </a:accent2>
    <a:accent3>
      <a:srgbClr val="B6DF5E"/>
    </a:accent3>
    <a:accent4>
      <a:srgbClr val="EFB251"/>
    </a:accent4>
    <a:accent5>
      <a:srgbClr val="EF755F"/>
    </a:accent5>
    <a:accent6>
      <a:srgbClr val="ED515C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7103</TotalTime>
  <Words>788</Words>
  <Application>Microsoft Office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.LucidaGrandeUI</vt:lpstr>
      <vt:lpstr>Helvetica Neue</vt:lpstr>
      <vt:lpstr>LiHei Pro Medium</vt:lpstr>
      <vt:lpstr>宋体</vt:lpstr>
      <vt:lpstr>Cambria Math</vt:lpstr>
      <vt:lpstr>Century Gothic</vt:lpstr>
      <vt:lpstr>Helvetica</vt:lpstr>
      <vt:lpstr>Times New Roman</vt:lpstr>
      <vt:lpstr>引用</vt:lpstr>
      <vt:lpstr>PowerPoint Presentation</vt:lpstr>
      <vt:lpstr>主要课程</vt:lpstr>
      <vt:lpstr>课程代码</vt:lpstr>
      <vt:lpstr>PowerPoint Presentation</vt:lpstr>
      <vt:lpstr>Get Dummies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更多的图像数据</vt:lpstr>
      <vt:lpstr>卷积神经网络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关注我们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XXXXXXXXX</dc:title>
  <dc:creator>Windows User</dc:creator>
  <cp:lastModifiedBy>铎 张</cp:lastModifiedBy>
  <cp:revision>72</cp:revision>
  <dcterms:created xsi:type="dcterms:W3CDTF">2019-05-11T15:37:18Z</dcterms:created>
  <dcterms:modified xsi:type="dcterms:W3CDTF">2019-06-19T14:27:29Z</dcterms:modified>
</cp:coreProperties>
</file>